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Proxima Nova" panose="020B0604020202020204" charset="0"/>
      <p:regular r:id="rId20"/>
      <p:bold r:id="rId21"/>
      <p:italic r:id="rId22"/>
      <p:boldItalic r:id="rId23"/>
    </p:embeddedFont>
    <p:embeddedFont>
      <p:font typeface="Proxima Nova Semibold" panose="020B0604020202020204" charset="0"/>
      <p:regular r:id="rId24"/>
      <p:bold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5309E0-5DB6-49AF-9F79-C8119BC9FA80}">
  <a:tblStyle styleId="{FF5309E0-5DB6-49AF-9F79-C8119BC9FA80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03" autoAdjust="0"/>
  </p:normalViewPr>
  <p:slideViewPr>
    <p:cSldViewPr snapToGrid="0">
      <p:cViewPr varScale="1">
        <p:scale>
          <a:sx n="70" d="100"/>
          <a:sy n="70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72e1aa851_6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72e1aa851_6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c6e0b007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c6e0b007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0ef4aa8510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0ef4aa8510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c6e0b007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c6e0b007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ef4aa851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ef4aa851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0ef4aa851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0ef4aa851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ef4aa8510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ef4aa8510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ef4aa851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ef4aa851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c4278b4a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c4278b4a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ef4aa851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ef4aa851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ef4aa851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0ef4aa851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ef4aa851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ef4aa851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ef4aa851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0ef4aa851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ef4aa851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0ef4aa851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56pt.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8930390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23000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2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Нижний текстовый блок используйте для написания имени, фамилии и должности.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551117" y="5925589"/>
            <a:ext cx="748772" cy="748772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7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CUSTOM_3_1_1_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1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1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1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6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CUSTOM_3_1_1_2_1_1_1">
    <p:bg>
      <p:bgPr>
        <a:solidFill>
          <a:srgbClr val="4BD0A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CUSTOM_3_1_1_2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изображение на слайд, затем </a:t>
            </a:r>
            <a:br>
              <a:rPr lang="ru"/>
            </a:br>
            <a:r>
              <a:rPr lang="ru"/>
              <a:t>с помощью инструмента </a:t>
            </a:r>
            <a:r>
              <a:rPr lang="ru" b="1"/>
              <a:t>Обрезка</a:t>
            </a:r>
            <a:r>
              <a:rPr lang="ru"/>
              <a:t> выберете </a:t>
            </a:r>
            <a:br>
              <a:rPr lang="ru"/>
            </a:br>
            <a:r>
              <a:rPr lang="ru"/>
              <a:t>обрезку с помощью прямоугольника </a:t>
            </a:r>
            <a:br>
              <a:rPr lang="ru"/>
            </a:br>
            <a:r>
              <a:rPr lang="ru"/>
              <a:t>с закруглёнными углами.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Добавьте чёрную обводку в 8 пикселей. Поместите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/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</a:t>
            </a:r>
            <a:br>
              <a:rPr lang="ru"/>
            </a:br>
            <a:r>
              <a:rPr lang="ru"/>
              <a:t>и выровняйте иллюстрацию по заданным направляющим. Изображение должно </a:t>
            </a:r>
            <a:br>
              <a:rPr lang="ru"/>
            </a:br>
            <a:r>
              <a:rPr lang="ru"/>
              <a:t>перекрывать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96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9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30pt.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g.ru/blog/mnogoznachnaya-klassifikaciya-s-pomoshchyu-keras/#Mode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br.com/ru/post/267041/" TargetMode="External"/><Relationship Id="rId5" Type="http://schemas.openxmlformats.org/officeDocument/2006/relationships/hyperlink" Target="https://albumentations.ai/" TargetMode="External"/><Relationship Id="rId4" Type="http://schemas.openxmlformats.org/officeDocument/2006/relationships/hyperlink" Target="https://vc.ru/ml/138697-kak-ya-nashel-krasivuyu-kvartiru-s-horoshim-remontom-s-pomoshchyu-sobstvennoy-neyroseti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/>
          <p:nvPr/>
        </p:nvSpPr>
        <p:spPr>
          <a:xfrm>
            <a:off x="48549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4"/>
          <p:cNvSpPr txBox="1"/>
          <p:nvPr/>
        </p:nvSpPr>
        <p:spPr>
          <a:xfrm>
            <a:off x="551850" y="489600"/>
            <a:ext cx="132819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Оценка ремонта  квартиры по фотографии 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с помощью нейросети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Дипломная работа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2" name="Google Shape;392;p24"/>
          <p:cNvSpPr txBox="1"/>
          <p:nvPr/>
        </p:nvSpPr>
        <p:spPr>
          <a:xfrm>
            <a:off x="551850" y="7905600"/>
            <a:ext cx="5716800" cy="1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Эдуард Муравьев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студент DS-23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93" name="Google Shape;393;p2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94" name="Google Shape;394;p2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224" y="723900"/>
            <a:ext cx="3896776" cy="95471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3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Результаты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4" name="Google Shape;4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9325" y="1951388"/>
            <a:ext cx="8458200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3"/>
          <p:cNvSpPr txBox="1"/>
          <p:nvPr/>
        </p:nvSpPr>
        <p:spPr>
          <a:xfrm>
            <a:off x="790025" y="1786650"/>
            <a:ext cx="7043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Точность на тестовой выборке </a:t>
            </a:r>
            <a:r>
              <a:rPr lang="ru" sz="3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0.46</a:t>
            </a: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6" name="Google Shape;4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750" y="3588000"/>
            <a:ext cx="6535500" cy="537240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3"/>
          <p:cNvSpPr txBox="1"/>
          <p:nvPr/>
        </p:nvSpPr>
        <p:spPr>
          <a:xfrm>
            <a:off x="2777700" y="3246300"/>
            <a:ext cx="32388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Матрица ошибок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8" name="Google Shape;498;p33"/>
          <p:cNvSpPr txBox="1"/>
          <p:nvPr/>
        </p:nvSpPr>
        <p:spPr>
          <a:xfrm>
            <a:off x="9019325" y="1311150"/>
            <a:ext cx="82773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График зависимости точности от номера эпохи</a:t>
            </a:r>
            <a:endParaRPr sz="26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9" name="Google Shape;499;p33"/>
          <p:cNvSpPr txBox="1"/>
          <p:nvPr/>
        </p:nvSpPr>
        <p:spPr>
          <a:xfrm>
            <a:off x="8471813" y="5436000"/>
            <a:ext cx="93723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График зависимости значения функции потерь от номера эпохи</a:t>
            </a:r>
            <a:endParaRPr sz="24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0" name="Google Shape;5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9325" y="6376838"/>
            <a:ext cx="8515350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4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Неправильные предсказания модели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6" name="Google Shape;5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63" y="1470525"/>
            <a:ext cx="17655075" cy="79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5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Правильные предсказания модели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2" name="Google Shape;5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0" y="1506450"/>
            <a:ext cx="18160450" cy="85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Алгоритм t-SNE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8" name="Google Shape;518;p36"/>
          <p:cNvSpPr txBox="1"/>
          <p:nvPr/>
        </p:nvSpPr>
        <p:spPr>
          <a:xfrm>
            <a:off x="1372700" y="1623300"/>
            <a:ext cx="15167400" cy="14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Для выяснения причин малой точности, было предложено применить к данным алгоритм понижения размерности t-SNE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9" name="Google Shape;5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113" y="3071038"/>
            <a:ext cx="7783775" cy="6702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37"/>
          <p:cNvGrpSpPr/>
          <p:nvPr/>
        </p:nvGrpSpPr>
        <p:grpSpPr>
          <a:xfrm>
            <a:off x="552000" y="2462350"/>
            <a:ext cx="13601250" cy="489600"/>
            <a:chOff x="552000" y="2462350"/>
            <a:chExt cx="13601250" cy="489600"/>
          </a:xfrm>
        </p:grpSpPr>
        <p:sp>
          <p:nvSpPr>
            <p:cNvPr id="525" name="Google Shape;525;p37"/>
            <p:cNvSpPr txBox="1"/>
            <p:nvPr/>
          </p:nvSpPr>
          <p:spPr>
            <a:xfrm>
              <a:off x="1981050" y="2462350"/>
              <a:ext cx="12172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Получение датасет с изображениями квартир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</p:grpSp>
      <p:grpSp>
        <p:nvGrpSpPr>
          <p:cNvPr id="527" name="Google Shape;527;p37"/>
          <p:cNvGrpSpPr/>
          <p:nvPr/>
        </p:nvGrpSpPr>
        <p:grpSpPr>
          <a:xfrm>
            <a:off x="551843" y="3271325"/>
            <a:ext cx="16139407" cy="851700"/>
            <a:chOff x="551843" y="3271325"/>
            <a:chExt cx="16139407" cy="851700"/>
          </a:xfrm>
        </p:grpSpPr>
        <p:sp>
          <p:nvSpPr>
            <p:cNvPr id="528" name="Google Shape;528;p37"/>
            <p:cNvSpPr txBox="1"/>
            <p:nvPr/>
          </p:nvSpPr>
          <p:spPr>
            <a:xfrm>
              <a:off x="1981050" y="3271325"/>
              <a:ext cx="14710200" cy="8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Приведена модель нейронной сети, позволяющая классифицировать изображения экстерьера и интерьера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grpSp>
        <p:nvGrpSpPr>
          <p:cNvPr id="530" name="Google Shape;530;p37"/>
          <p:cNvGrpSpPr/>
          <p:nvPr/>
        </p:nvGrpSpPr>
        <p:grpSpPr>
          <a:xfrm>
            <a:off x="551993" y="4327200"/>
            <a:ext cx="15450157" cy="748800"/>
            <a:chOff x="551993" y="4442400"/>
            <a:chExt cx="15450157" cy="748800"/>
          </a:xfrm>
        </p:grpSpPr>
        <p:sp>
          <p:nvSpPr>
            <p:cNvPr id="531" name="Google Shape;531;p37"/>
            <p:cNvSpPr txBox="1"/>
            <p:nvPr/>
          </p:nvSpPr>
          <p:spPr>
            <a:xfrm>
              <a:off x="1981050" y="4442400"/>
              <a:ext cx="140211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Приведена модель нейронной сети, позволяющая классифицировать типы ремонта квартир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551993" y="46038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  <p:grpSp>
        <p:nvGrpSpPr>
          <p:cNvPr id="533" name="Google Shape;533;p37"/>
          <p:cNvGrpSpPr/>
          <p:nvPr/>
        </p:nvGrpSpPr>
        <p:grpSpPr>
          <a:xfrm>
            <a:off x="551993" y="5435938"/>
            <a:ext cx="10004257" cy="489600"/>
            <a:chOff x="551993" y="5435938"/>
            <a:chExt cx="10004257" cy="489600"/>
          </a:xfrm>
        </p:grpSpPr>
        <p:sp>
          <p:nvSpPr>
            <p:cNvPr id="534" name="Google Shape;534;p37"/>
            <p:cNvSpPr txBox="1"/>
            <p:nvPr/>
          </p:nvSpPr>
          <p:spPr>
            <a:xfrm>
              <a:off x="1981050" y="54359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Показано слабое качество размеченных данных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551993" y="54377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</p:grpSp>
      <p:sp>
        <p:nvSpPr>
          <p:cNvPr id="536" name="Google Shape;536;p37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Итоги работы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38"/>
          <p:cNvGrpSpPr/>
          <p:nvPr/>
        </p:nvGrpSpPr>
        <p:grpSpPr>
          <a:xfrm>
            <a:off x="552000" y="2340000"/>
            <a:ext cx="13231950" cy="734400"/>
            <a:chOff x="552000" y="2340000"/>
            <a:chExt cx="13231950" cy="734400"/>
          </a:xfrm>
        </p:grpSpPr>
        <p:sp>
          <p:nvSpPr>
            <p:cNvPr id="542" name="Google Shape;542;p38"/>
            <p:cNvSpPr txBox="1"/>
            <p:nvPr/>
          </p:nvSpPr>
          <p:spPr>
            <a:xfrm>
              <a:off x="1611750" y="2340000"/>
              <a:ext cx="12172200" cy="7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600">
                  <a:latin typeface="Proxima Nova"/>
                  <a:ea typeface="Proxima Nova"/>
                  <a:cs typeface="Proxima Nova"/>
                  <a:sym typeface="Proxima Nova"/>
                </a:rPr>
                <a:t>Увеличение количества примеров в датасете</a:t>
              </a:r>
              <a:endParaRPr sz="2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/>
            </a:p>
          </p:txBody>
        </p:sp>
      </p:grpSp>
      <p:grpSp>
        <p:nvGrpSpPr>
          <p:cNvPr id="544" name="Google Shape;544;p38"/>
          <p:cNvGrpSpPr/>
          <p:nvPr/>
        </p:nvGrpSpPr>
        <p:grpSpPr>
          <a:xfrm>
            <a:off x="551843" y="3271325"/>
            <a:ext cx="15721207" cy="851700"/>
            <a:chOff x="551843" y="3271325"/>
            <a:chExt cx="15721207" cy="851700"/>
          </a:xfrm>
        </p:grpSpPr>
        <p:sp>
          <p:nvSpPr>
            <p:cNvPr id="545" name="Google Shape;545;p38"/>
            <p:cNvSpPr txBox="1"/>
            <p:nvPr/>
          </p:nvSpPr>
          <p:spPr>
            <a:xfrm>
              <a:off x="1562850" y="3271325"/>
              <a:ext cx="14710200" cy="8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600">
                  <a:latin typeface="Proxima Nova"/>
                  <a:ea typeface="Proxima Nova"/>
                  <a:cs typeface="Proxima Nova"/>
                  <a:sym typeface="Proxima Nova"/>
                </a:rPr>
                <a:t>Размораживание большего количества слоев предобученной нейросети</a:t>
              </a:r>
              <a:endParaRPr sz="2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/>
            </a:p>
          </p:txBody>
        </p:sp>
      </p:grpSp>
      <p:grpSp>
        <p:nvGrpSpPr>
          <p:cNvPr id="547" name="Google Shape;547;p38"/>
          <p:cNvGrpSpPr/>
          <p:nvPr/>
        </p:nvGrpSpPr>
        <p:grpSpPr>
          <a:xfrm>
            <a:off x="551993" y="4442400"/>
            <a:ext cx="9550407" cy="504000"/>
            <a:chOff x="551993" y="4442400"/>
            <a:chExt cx="9550407" cy="504000"/>
          </a:xfrm>
        </p:grpSpPr>
        <p:sp>
          <p:nvSpPr>
            <p:cNvPr id="548" name="Google Shape;548;p38"/>
            <p:cNvSpPr txBox="1"/>
            <p:nvPr/>
          </p:nvSpPr>
          <p:spPr>
            <a:xfrm>
              <a:off x="1527200" y="4442400"/>
              <a:ext cx="85752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600">
                  <a:latin typeface="Proxima Nova"/>
                  <a:ea typeface="Proxima Nova"/>
                  <a:cs typeface="Proxima Nova"/>
                  <a:sym typeface="Proxima Nova"/>
                </a:rPr>
                <a:t>Разделение по типу комнаты</a:t>
              </a:r>
              <a:endParaRPr sz="2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/>
            </a:p>
          </p:txBody>
        </p:sp>
      </p:grpSp>
      <p:sp>
        <p:nvSpPr>
          <p:cNvPr id="550" name="Google Shape;550;p38"/>
          <p:cNvSpPr/>
          <p:nvPr/>
        </p:nvSpPr>
        <p:spPr>
          <a:xfrm>
            <a:off x="551993" y="5437738"/>
            <a:ext cx="486000" cy="4860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</p:txBody>
      </p:sp>
      <p:sp>
        <p:nvSpPr>
          <p:cNvPr id="551" name="Google Shape;551;p38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Пути развития и улучшения решения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52" name="Google Shape;552;p38"/>
          <p:cNvSpPr txBox="1"/>
          <p:nvPr/>
        </p:nvSpPr>
        <p:spPr>
          <a:xfrm>
            <a:off x="1612350" y="5421550"/>
            <a:ext cx="11095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Продолжение поиска не соответствующих интерьеру изображений</a:t>
            </a:r>
            <a:endParaRPr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oogle Shape;557;p39"/>
          <p:cNvGrpSpPr/>
          <p:nvPr/>
        </p:nvGrpSpPr>
        <p:grpSpPr>
          <a:xfrm>
            <a:off x="551843" y="2217600"/>
            <a:ext cx="16021757" cy="1728000"/>
            <a:chOff x="551843" y="2217600"/>
            <a:chExt cx="16021757" cy="1728000"/>
          </a:xfrm>
        </p:grpSpPr>
        <p:sp>
          <p:nvSpPr>
            <p:cNvPr id="558" name="Google Shape;558;p39"/>
            <p:cNvSpPr txBox="1"/>
            <p:nvPr/>
          </p:nvSpPr>
          <p:spPr>
            <a:xfrm>
              <a:off x="1863400" y="2217600"/>
              <a:ext cx="14710200" cy="117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u="sng">
                  <a:solidFill>
                    <a:schemeClr val="hlink"/>
                  </a:solidFill>
                  <a:latin typeface="Proxima Nova"/>
                  <a:ea typeface="Proxima Nova"/>
                  <a:cs typeface="Proxima Nova"/>
                  <a:sym typeface="Proxima Nova"/>
                  <a:hlinkClick r:id="rId3"/>
                </a:rPr>
                <a:t>https://www.reg.ru/blog/mnogoznachnaya-klassifikaciya-s-pomoshchyu-keras/#Model</a:t>
              </a: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 - Многозначная классификация с помощью Keras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grpSp>
        <p:nvGrpSpPr>
          <p:cNvPr id="560" name="Google Shape;560;p39"/>
          <p:cNvGrpSpPr/>
          <p:nvPr/>
        </p:nvGrpSpPr>
        <p:grpSpPr>
          <a:xfrm>
            <a:off x="551993" y="3447000"/>
            <a:ext cx="16374682" cy="1490400"/>
            <a:chOff x="551993" y="3447000"/>
            <a:chExt cx="16374682" cy="1490400"/>
          </a:xfrm>
        </p:grpSpPr>
        <p:sp>
          <p:nvSpPr>
            <p:cNvPr id="561" name="Google Shape;561;p39"/>
            <p:cNvSpPr txBox="1"/>
            <p:nvPr/>
          </p:nvSpPr>
          <p:spPr>
            <a:xfrm>
              <a:off x="1846575" y="3447000"/>
              <a:ext cx="15080100" cy="9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u="sng">
                  <a:solidFill>
                    <a:schemeClr val="hlink"/>
                  </a:solidFill>
                  <a:latin typeface="Proxima Nova"/>
                  <a:ea typeface="Proxima Nova"/>
                  <a:cs typeface="Proxima Nova"/>
                  <a:sym typeface="Proxima Nova"/>
                  <a:hlinkClick r:id="rId4"/>
                </a:rPr>
                <a:t>https://vc.ru/ml/138697-kak-ya-nashel-krasivuyu-kvartiru-s-horoshim-remontom-s-pomoshchyu-sobstvennoy-neyroseti</a:t>
              </a: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 - Как я нашёл красивую квартиру с хорошим ремонтом с помощью собственной нейросети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  <p:sp>
        <p:nvSpPr>
          <p:cNvPr id="563" name="Google Shape;563;p39"/>
          <p:cNvSpPr/>
          <p:nvPr/>
        </p:nvSpPr>
        <p:spPr>
          <a:xfrm>
            <a:off x="551993" y="5437738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/>
          </a:p>
        </p:txBody>
      </p:sp>
      <p:sp>
        <p:nvSpPr>
          <p:cNvPr id="564" name="Google Shape;564;p39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Ссылки:</a:t>
            </a:r>
            <a:endParaRPr sz="5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65" name="Google Shape;565;p39"/>
          <p:cNvSpPr/>
          <p:nvPr/>
        </p:nvSpPr>
        <p:spPr>
          <a:xfrm>
            <a:off x="551993" y="23790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sp>
        <p:nvSpPr>
          <p:cNvPr id="566" name="Google Shape;566;p39"/>
          <p:cNvSpPr txBox="1"/>
          <p:nvPr/>
        </p:nvSpPr>
        <p:spPr>
          <a:xfrm>
            <a:off x="1762550" y="4448700"/>
            <a:ext cx="150801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https://albumentations.ai/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  - библиотека Albunmentation для агументации изображений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7" name="Google Shape;567;p39"/>
          <p:cNvSpPr txBox="1"/>
          <p:nvPr/>
        </p:nvSpPr>
        <p:spPr>
          <a:xfrm>
            <a:off x="1762550" y="5183100"/>
            <a:ext cx="150801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</a:t>
            </a:r>
            <a:r>
              <a:rPr lang="ru" sz="24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ttps://habr.com/ru/post/267041/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  - Препарируем t-SNE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0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74" name="Google Shape;574;p40"/>
          <p:cNvSpPr txBox="1"/>
          <p:nvPr/>
        </p:nvSpPr>
        <p:spPr>
          <a:xfrm>
            <a:off x="551850" y="489600"/>
            <a:ext cx="142920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Спасибо за внимание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5" name="Google Shape;575;p40"/>
          <p:cNvSpPr txBox="1"/>
          <p:nvPr/>
        </p:nvSpPr>
        <p:spPr>
          <a:xfrm>
            <a:off x="788400" y="2789500"/>
            <a:ext cx="8355600" cy="45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 b="1">
                <a:latin typeface="Proxima Nova"/>
                <a:ea typeface="Proxima Nova"/>
                <a:cs typeface="Proxima Nova"/>
                <a:sym typeface="Proxima Nova"/>
              </a:rPr>
              <a:t>Оценка ремонта в квартире по фотографии </a:t>
            </a:r>
            <a:endParaRPr sz="7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 b="1">
                <a:latin typeface="Proxima Nova"/>
                <a:ea typeface="Proxima Nova"/>
                <a:cs typeface="Proxima Nova"/>
                <a:sym typeface="Proxima Nova"/>
              </a:rPr>
              <a:t>с помощью нейросети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p40"/>
          <p:cNvSpPr txBox="1"/>
          <p:nvPr/>
        </p:nvSpPr>
        <p:spPr>
          <a:xfrm>
            <a:off x="672350" y="8402400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Эдуард Муравьев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Proxima Nova"/>
                <a:ea typeface="Proxima Nova"/>
                <a:cs typeface="Proxima Nova"/>
                <a:sym typeface="Proxima Nova"/>
              </a:rPr>
              <a:t>DS-23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483" y="1115750"/>
            <a:ext cx="5549467" cy="41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1925" y="1164475"/>
            <a:ext cx="5549499" cy="40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5"/>
          <p:cNvSpPr txBox="1"/>
          <p:nvPr/>
        </p:nvSpPr>
        <p:spPr>
          <a:xfrm>
            <a:off x="7362450" y="338150"/>
            <a:ext cx="95073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47675" lvl="0" indent="-371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roxima Nova"/>
              <a:buAutoNum type="arabicPeriod"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Без ремонта                              2. Косметический                        </a:t>
            </a: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5" name="Google Shape;40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1925" y="5967525"/>
            <a:ext cx="5549501" cy="38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0450" y="5967525"/>
            <a:ext cx="5549501" cy="38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5"/>
          <p:cNvSpPr txBox="1"/>
          <p:nvPr/>
        </p:nvSpPr>
        <p:spPr>
          <a:xfrm>
            <a:off x="7194375" y="5249075"/>
            <a:ext cx="100620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          3. Евро                                4. Дизайнерский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8" name="Google Shape;408;p25"/>
          <p:cNvSpPr txBox="1"/>
          <p:nvPr/>
        </p:nvSpPr>
        <p:spPr>
          <a:xfrm>
            <a:off x="551850" y="2281650"/>
            <a:ext cx="4709400" cy="68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Построить классификатор на 4 типа градации ремонта квартиры по изображению ее интерьера с помощью нейронной сети.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В качестве размеченных данных использовались изображения в объявлениях о продаже квартир на сайте ЦИАН.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25"/>
          <p:cNvSpPr txBox="1"/>
          <p:nvPr/>
        </p:nvSpPr>
        <p:spPr>
          <a:xfrm>
            <a:off x="933175" y="338150"/>
            <a:ext cx="4104600" cy="15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Постановка задачи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6"/>
          <p:cNvSpPr txBox="1"/>
          <p:nvPr/>
        </p:nvSpPr>
        <p:spPr>
          <a:xfrm>
            <a:off x="551850" y="1660547"/>
            <a:ext cx="8155200" cy="6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Адреса объявлений (точки на карте) были выбраны случайным образом, чтобы в выборку попало как можно больше разнородных изображений.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Для получения и обработки данных использовались библиотеки </a:t>
            </a: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request и beautiful soup.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Изображения квартир были взяты с 10 000 объявлений о продаже квартиры в Москве, из каждого объявления взято не более 3 изображений.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5" name="Google Shape;415;p26"/>
          <p:cNvSpPr txBox="1"/>
          <p:nvPr/>
        </p:nvSpPr>
        <p:spPr>
          <a:xfrm>
            <a:off x="904225" y="388800"/>
            <a:ext cx="87441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Получение данных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6" name="Google Shape;4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1660586"/>
            <a:ext cx="7466225" cy="798021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6"/>
          <p:cNvSpPr txBox="1"/>
          <p:nvPr/>
        </p:nvSpPr>
        <p:spPr>
          <a:xfrm>
            <a:off x="10389000" y="1343400"/>
            <a:ext cx="6051300" cy="62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Адреса объявлений на карте</a:t>
            </a:r>
            <a:endParaRPr sz="3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7"/>
          <p:cNvSpPr txBox="1"/>
          <p:nvPr/>
        </p:nvSpPr>
        <p:spPr>
          <a:xfrm>
            <a:off x="540000" y="1360800"/>
            <a:ext cx="5914800" cy="82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Полученная выборка состояла из 29 079 изображений квартир, включающая не только интересные для классификации изображения интерьера, но и фотографии вида из окна, вида на парк, дом, подъезд, </a:t>
            </a: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схем планировки</a:t>
            </a: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 и т.д. 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Первым этапом решение задачи было разделение изображений интерьера от изображений экстерьера с помощью нейронной сети. Для этого была размечена небольшая выборка  - 1200 картинок, по 200 на каждый класс (6 классов).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3" name="Google Shape;423;p27"/>
          <p:cNvSpPr txBox="1"/>
          <p:nvPr/>
        </p:nvSpPr>
        <p:spPr>
          <a:xfrm>
            <a:off x="1641625" y="486300"/>
            <a:ext cx="44601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Анализ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4" name="Google Shape;4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900" y="1814825"/>
            <a:ext cx="3454950" cy="28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038" y="1799450"/>
            <a:ext cx="3576600" cy="28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29825" y="6399738"/>
            <a:ext cx="3454950" cy="259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0151" y="6313375"/>
            <a:ext cx="3454950" cy="258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29825" y="1799449"/>
            <a:ext cx="3454950" cy="28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00438" y="6313385"/>
            <a:ext cx="3685237" cy="27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7"/>
          <p:cNvSpPr txBox="1"/>
          <p:nvPr/>
        </p:nvSpPr>
        <p:spPr>
          <a:xfrm>
            <a:off x="6779900" y="979200"/>
            <a:ext cx="111048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1.	Подъезд                       2.	Вид на дом                      3. Вид из окна  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      </a:t>
            </a:r>
            <a:endParaRPr sz="24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1" name="Google Shape;431;p27"/>
          <p:cNvSpPr txBox="1"/>
          <p:nvPr/>
        </p:nvSpPr>
        <p:spPr>
          <a:xfrm>
            <a:off x="6779900" y="5278350"/>
            <a:ext cx="111048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4. Парк и двор             5.	Схема планировки               6. Интерьер        </a:t>
            </a:r>
            <a:endParaRPr sz="26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"/>
          <p:cNvSpPr txBox="1"/>
          <p:nvPr/>
        </p:nvSpPr>
        <p:spPr>
          <a:xfrm>
            <a:off x="540000" y="1360800"/>
            <a:ext cx="7578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Архитектура нейронной сети: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7" name="Google Shape;437;p28"/>
          <p:cNvSpPr txBox="1"/>
          <p:nvPr/>
        </p:nvSpPr>
        <p:spPr>
          <a:xfrm>
            <a:off x="903450" y="486300"/>
            <a:ext cx="122091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Методика решения и результаты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8" name="Google Shape;438;p28"/>
          <p:cNvSpPr txBox="1"/>
          <p:nvPr/>
        </p:nvSpPr>
        <p:spPr>
          <a:xfrm>
            <a:off x="8537163" y="5696800"/>
            <a:ext cx="93723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График зависимости значения функции потерь от номера эпохи</a:t>
            </a:r>
            <a:endParaRPr sz="24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9" name="Google Shape;439;p28"/>
          <p:cNvSpPr txBox="1"/>
          <p:nvPr/>
        </p:nvSpPr>
        <p:spPr>
          <a:xfrm>
            <a:off x="9019325" y="1311150"/>
            <a:ext cx="82773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График зависимости точности от номера эпохи</a:t>
            </a:r>
            <a:endParaRPr sz="26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0" name="Google Shape;4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0823" y="1972799"/>
            <a:ext cx="8454314" cy="32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3988" y="6791251"/>
            <a:ext cx="8158632" cy="30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875" y="4946400"/>
            <a:ext cx="5872125" cy="47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8"/>
          <p:cNvSpPr/>
          <p:nvPr/>
        </p:nvSpPr>
        <p:spPr>
          <a:xfrm>
            <a:off x="385050" y="2235588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sp>
        <p:nvSpPr>
          <p:cNvPr id="444" name="Google Shape;444;p28"/>
          <p:cNvSpPr/>
          <p:nvPr/>
        </p:nvSpPr>
        <p:spPr>
          <a:xfrm>
            <a:off x="385050" y="3036638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/>
          </a:p>
        </p:txBody>
      </p:sp>
      <p:sp>
        <p:nvSpPr>
          <p:cNvPr id="445" name="Google Shape;445;p28"/>
          <p:cNvSpPr txBox="1"/>
          <p:nvPr/>
        </p:nvSpPr>
        <p:spPr>
          <a:xfrm>
            <a:off x="1174875" y="2138100"/>
            <a:ext cx="75789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latin typeface="Proxima Nova"/>
                <a:ea typeface="Proxima Nova"/>
                <a:cs typeface="Proxima Nova"/>
                <a:sym typeface="Proxima Nova"/>
              </a:rPr>
              <a:t>Предобученная модель Xception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6" name="Google Shape;446;p28"/>
          <p:cNvSpPr txBox="1"/>
          <p:nvPr/>
        </p:nvSpPr>
        <p:spPr>
          <a:xfrm>
            <a:off x="624038" y="3634615"/>
            <a:ext cx="7578900" cy="156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Точность на тестовой выборке </a:t>
            </a:r>
            <a:r>
              <a:rPr lang="ru" sz="3000" b="1" dirty="0">
                <a:latin typeface="Proxima Nova"/>
                <a:ea typeface="Proxima Nova"/>
                <a:cs typeface="Proxima Nova"/>
                <a:sym typeface="Proxima Nova"/>
              </a:rPr>
              <a:t>0.83</a:t>
            </a: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Матрица ошибок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7" name="Google Shape;447;p28"/>
          <p:cNvSpPr txBox="1"/>
          <p:nvPr/>
        </p:nvSpPr>
        <p:spPr>
          <a:xfrm>
            <a:off x="1111488" y="2952000"/>
            <a:ext cx="7578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Proxima Nova"/>
                <a:ea typeface="Proxima Nova"/>
                <a:cs typeface="Proxima Nova"/>
                <a:sym typeface="Proxima Nova"/>
              </a:rPr>
              <a:t>Выходной полносвязный слой на 6 классов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9"/>
          <p:cNvSpPr txBox="1"/>
          <p:nvPr/>
        </p:nvSpPr>
        <p:spPr>
          <a:xfrm>
            <a:off x="1271849" y="538500"/>
            <a:ext cx="16464295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 dirty="0">
                <a:latin typeface="Proxima Nova"/>
                <a:ea typeface="Proxima Nova"/>
                <a:cs typeface="Proxima Nova"/>
                <a:sym typeface="Proxima Nova"/>
              </a:rPr>
              <a:t>Результаты разделения интерьера и экстерьера</a:t>
            </a:r>
            <a:endParaRPr sz="55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3" name="Google Shape;453;p29"/>
          <p:cNvSpPr txBox="1"/>
          <p:nvPr/>
        </p:nvSpPr>
        <p:spPr>
          <a:xfrm>
            <a:off x="7826713" y="1359150"/>
            <a:ext cx="100458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Изображения экстерьера и интерьера, предсказанные нейросетью</a:t>
            </a:r>
            <a:endParaRPr sz="24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4" name="Google Shape;454;p29"/>
          <p:cNvPicPr preferRelativeResize="0"/>
          <p:nvPr/>
        </p:nvPicPr>
        <p:blipFill rotWithShape="1">
          <a:blip r:embed="rId3">
            <a:alphaModFix/>
          </a:blip>
          <a:srcRect l="11653" t="6410" r="8416"/>
          <a:stretch/>
        </p:blipFill>
        <p:spPr>
          <a:xfrm>
            <a:off x="680713" y="4416739"/>
            <a:ext cx="7146000" cy="54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9"/>
          <p:cNvSpPr txBox="1"/>
          <p:nvPr/>
        </p:nvSpPr>
        <p:spPr>
          <a:xfrm>
            <a:off x="754476" y="1690113"/>
            <a:ext cx="66711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Обученная на небольшом датасете нейросеть определила 15664 изображений интерьера ( 53,9 %) 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6" name="Google Shape;456;p29"/>
          <p:cNvSpPr txBox="1"/>
          <p:nvPr/>
        </p:nvSpPr>
        <p:spPr>
          <a:xfrm>
            <a:off x="551850" y="3273000"/>
            <a:ext cx="71460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Распределения по классам </a:t>
            </a:r>
            <a:endParaRPr sz="2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экстерьера и интерьера</a:t>
            </a:r>
            <a:endParaRPr sz="24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7" name="Google Shape;4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7145" y="2344950"/>
            <a:ext cx="9028873" cy="74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Баланс классов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3" name="Google Shape;463;p30"/>
          <p:cNvSpPr txBox="1"/>
          <p:nvPr/>
        </p:nvSpPr>
        <p:spPr>
          <a:xfrm>
            <a:off x="801200" y="1558950"/>
            <a:ext cx="6671100" cy="1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После удаления изображений экстерьера баланс классов по типу ремонта стал таким: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4" name="Google Shape;4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025" y="3365850"/>
            <a:ext cx="6671100" cy="62994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5" name="Google Shape;465;p30"/>
          <p:cNvGraphicFramePr/>
          <p:nvPr/>
        </p:nvGraphicFramePr>
        <p:xfrm>
          <a:off x="9023503" y="2962450"/>
          <a:ext cx="8457025" cy="4947100"/>
        </p:xfrm>
        <a:graphic>
          <a:graphicData uri="http://schemas.openxmlformats.org/drawingml/2006/table">
            <a:tbl>
              <a:tblPr>
                <a:noFill/>
                <a:tableStyleId>{FF5309E0-5DB6-49AF-9F79-C8119BC9FA80}</a:tableStyleId>
              </a:tblPr>
              <a:tblGrid>
                <a:gridCol w="1163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2500" b="1" u="none" strike="noStrike" cap="non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2500" b="1" u="none" strike="noStrike" cap="non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25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Тип ремонта</a:t>
                      </a:r>
                      <a:endParaRPr sz="2500" b="1" u="none" strike="noStrike" cap="non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25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Количество изображений</a:t>
                      </a:r>
                      <a:endParaRPr sz="25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25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Без ремонта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2967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1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Косметический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4070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Евро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4655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Дизанейрский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3972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1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Результаты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1" name="Google Shape;471;p31"/>
          <p:cNvSpPr txBox="1"/>
          <p:nvPr/>
        </p:nvSpPr>
        <p:spPr>
          <a:xfrm>
            <a:off x="1372700" y="1623300"/>
            <a:ext cx="151674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Для решения задачи классификации ремонта были опробованы несколько предобученных моделей: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72" name="Google Shape;472;p31"/>
          <p:cNvGraphicFramePr/>
          <p:nvPr/>
        </p:nvGraphicFramePr>
        <p:xfrm>
          <a:off x="1981041" y="3196788"/>
          <a:ext cx="12877800" cy="6094100"/>
        </p:xfrm>
        <a:graphic>
          <a:graphicData uri="http://schemas.openxmlformats.org/drawingml/2006/table">
            <a:tbl>
              <a:tblPr>
                <a:noFill/>
                <a:tableStyleId>{FF5309E0-5DB6-49AF-9F79-C8119BC9FA80}</a:tableStyleId>
              </a:tblPr>
              <a:tblGrid>
                <a:gridCol w="177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1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59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2500" b="1" u="none" strike="noStrike" cap="non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2500" b="1" u="none" strike="noStrike" cap="non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Предобученные модели</a:t>
                      </a:r>
                      <a:endParaRPr sz="25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Точность на тестовой выборке</a:t>
                      </a:r>
                      <a:endParaRPr sz="25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25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VGG16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0.404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ResNet101V2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0.381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Xception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0.441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InceptionV3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0.413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ResNet50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0.459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2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Финальная модель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8" name="Google Shape;478;p32"/>
          <p:cNvSpPr txBox="1"/>
          <p:nvPr/>
        </p:nvSpPr>
        <p:spPr>
          <a:xfrm>
            <a:off x="753550" y="6639300"/>
            <a:ext cx="13534200" cy="320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Также был сделан oversampling путем добавления аугментаций изображений: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Char char="●"/>
            </a:pPr>
            <a:r>
              <a:rPr lang="ru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Зеркальное отражение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Char char="●"/>
            </a:pPr>
            <a:r>
              <a:rPr lang="ru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Случайный фрагмент картинки 300х300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Char char="●"/>
            </a:pPr>
            <a:r>
              <a:rPr lang="ru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Яркость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Таким образом классы выровнялись. В каждом классе было по 10 000 картинок.</a:t>
            </a:r>
            <a:endParaRPr sz="1200"/>
          </a:p>
        </p:txBody>
      </p:sp>
      <p:sp>
        <p:nvSpPr>
          <p:cNvPr id="479" name="Google Shape;479;p32"/>
          <p:cNvSpPr/>
          <p:nvPr/>
        </p:nvSpPr>
        <p:spPr>
          <a:xfrm>
            <a:off x="753550" y="21684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sp>
        <p:nvSpPr>
          <p:cNvPr id="480" name="Google Shape;480;p32"/>
          <p:cNvSpPr txBox="1"/>
          <p:nvPr/>
        </p:nvSpPr>
        <p:spPr>
          <a:xfrm>
            <a:off x="1416400" y="2092275"/>
            <a:ext cx="89790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Все слои модели EfficientNetB0 (без тренировки)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tf.keras.layers.GlobalAveragePooling2D()(x)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tf.keras.layers.Dense(</a:t>
            </a:r>
            <a:r>
              <a:rPr lang="ru" sz="2600">
                <a:solidFill>
                  <a:srgbClr val="09885A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512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, activation=</a:t>
            </a:r>
            <a:r>
              <a:rPr lang="ru" sz="2600">
                <a:solidFill>
                  <a:srgbClr val="A31515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'relu'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tf.keras.layers.BatchNormalization()(x)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tf.keras.layers.Activation(</a:t>
            </a:r>
            <a:r>
              <a:rPr lang="ru" sz="2600">
                <a:solidFill>
                  <a:srgbClr val="A31515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'relu'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tf.keras.layers.Dropout(</a:t>
            </a:r>
            <a:r>
              <a:rPr lang="ru" sz="2600">
                <a:solidFill>
                  <a:srgbClr val="09885A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0.7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tf.keras.layers.Dense(</a:t>
            </a:r>
            <a:r>
              <a:rPr lang="ru" sz="2600">
                <a:solidFill>
                  <a:srgbClr val="09885A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, activation=</a:t>
            </a:r>
            <a:r>
              <a:rPr lang="ru" sz="2600">
                <a:solidFill>
                  <a:srgbClr val="A31515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'softmax'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1" name="Google Shape;481;p32"/>
          <p:cNvSpPr/>
          <p:nvPr/>
        </p:nvSpPr>
        <p:spPr>
          <a:xfrm>
            <a:off x="753550" y="27780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/>
          </a:p>
        </p:txBody>
      </p:sp>
      <p:sp>
        <p:nvSpPr>
          <p:cNvPr id="482" name="Google Shape;482;p32"/>
          <p:cNvSpPr/>
          <p:nvPr/>
        </p:nvSpPr>
        <p:spPr>
          <a:xfrm>
            <a:off x="753550" y="34313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/>
          </a:p>
        </p:txBody>
      </p:sp>
      <p:sp>
        <p:nvSpPr>
          <p:cNvPr id="483" name="Google Shape;483;p32"/>
          <p:cNvSpPr txBox="1"/>
          <p:nvPr/>
        </p:nvSpPr>
        <p:spPr>
          <a:xfrm>
            <a:off x="646275" y="1390350"/>
            <a:ext cx="842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Архитектура нейронной сети:</a:t>
            </a:r>
            <a:endParaRPr/>
          </a:p>
        </p:txBody>
      </p:sp>
      <p:sp>
        <p:nvSpPr>
          <p:cNvPr id="484" name="Google Shape;484;p32"/>
          <p:cNvSpPr/>
          <p:nvPr/>
        </p:nvSpPr>
        <p:spPr>
          <a:xfrm>
            <a:off x="753550" y="40409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/>
          </a:p>
        </p:txBody>
      </p:sp>
      <p:sp>
        <p:nvSpPr>
          <p:cNvPr id="485" name="Google Shape;485;p32"/>
          <p:cNvSpPr/>
          <p:nvPr/>
        </p:nvSpPr>
        <p:spPr>
          <a:xfrm>
            <a:off x="753550" y="46505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1"/>
          </a:p>
        </p:txBody>
      </p:sp>
      <p:sp>
        <p:nvSpPr>
          <p:cNvPr id="486" name="Google Shape;486;p32"/>
          <p:cNvSpPr/>
          <p:nvPr/>
        </p:nvSpPr>
        <p:spPr>
          <a:xfrm>
            <a:off x="753550" y="52601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b="1"/>
          </a:p>
        </p:txBody>
      </p:sp>
      <p:sp>
        <p:nvSpPr>
          <p:cNvPr id="487" name="Google Shape;487;p32"/>
          <p:cNvSpPr/>
          <p:nvPr/>
        </p:nvSpPr>
        <p:spPr>
          <a:xfrm>
            <a:off x="753550" y="58223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b="1"/>
          </a:p>
        </p:txBody>
      </p:sp>
      <p:sp>
        <p:nvSpPr>
          <p:cNvPr id="488" name="Google Shape;488;p32"/>
          <p:cNvSpPr txBox="1"/>
          <p:nvPr/>
        </p:nvSpPr>
        <p:spPr>
          <a:xfrm>
            <a:off x="9547600" y="1524300"/>
            <a:ext cx="88500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Другие параметры модели: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веса: ImageNet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оптимизатор: Adam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функция потерь: categorical crossentropy 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метрика: accuracy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число итераций: 312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число эпох: 30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640</Words>
  <Application>Microsoft Office PowerPoint</Application>
  <PresentationFormat>Произвольный</PresentationFormat>
  <Paragraphs>144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Proxima Nova</vt:lpstr>
      <vt:lpstr>Proxima Nova Semibold</vt:lpstr>
      <vt:lpstr>Arial</vt:lpstr>
      <vt:lpstr>White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Муравьев Эдуард Константинович</cp:lastModifiedBy>
  <cp:revision>1</cp:revision>
  <dcterms:modified xsi:type="dcterms:W3CDTF">2022-01-21T17:50:35Z</dcterms:modified>
</cp:coreProperties>
</file>